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Railey" charset="1" panose="00000000000000000000"/>
      <p:regular r:id="rId14"/>
    </p:embeddedFont>
    <p:embeddedFont>
      <p:font typeface="Anonymous Pro" charset="1" panose="02060609030202000504"/>
      <p:regular r:id="rId15"/>
    </p:embeddedFont>
    <p:embeddedFont>
      <p:font typeface="Gagalin" charset="1" panose="00000500000000000000"/>
      <p:regular r:id="rId16"/>
    </p:embeddedFont>
    <p:embeddedFont>
      <p:font typeface="Poppins Bold" charset="1" panose="00000800000000000000"/>
      <p:regular r:id="rId17"/>
    </p:embeddedFont>
    <p:embeddedFont>
      <p:font typeface="Poppins" charset="1" panose="000005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876152" y="-960351"/>
            <a:ext cx="4766297" cy="4635224"/>
          </a:xfrm>
          <a:custGeom>
            <a:avLst/>
            <a:gdLst/>
            <a:ahLst/>
            <a:cxnLst/>
            <a:rect r="r" b="b" t="t" l="l"/>
            <a:pathLst>
              <a:path h="4635224" w="4766297">
                <a:moveTo>
                  <a:pt x="0" y="0"/>
                </a:moveTo>
                <a:lnTo>
                  <a:pt x="4766296" y="0"/>
                </a:lnTo>
                <a:lnTo>
                  <a:pt x="4766296" y="4635224"/>
                </a:lnTo>
                <a:lnTo>
                  <a:pt x="0" y="4635224"/>
                </a:lnTo>
                <a:lnTo>
                  <a:pt x="0" y="0"/>
                </a:lnTo>
                <a:close/>
              </a:path>
            </a:pathLst>
          </a:custGeom>
          <a:blipFill>
            <a:blip r:embed="rId3"/>
            <a:stretch>
              <a:fillRect l="0" t="0" r="0" b="0"/>
            </a:stretch>
          </a:blipFill>
        </p:spPr>
      </p:sp>
      <p:sp>
        <p:nvSpPr>
          <p:cNvPr name="Freeform 4" id="4"/>
          <p:cNvSpPr/>
          <p:nvPr/>
        </p:nvSpPr>
        <p:spPr>
          <a:xfrm flipH="false" flipV="false" rot="0">
            <a:off x="-2127010" y="7148252"/>
            <a:ext cx="4766297" cy="4635224"/>
          </a:xfrm>
          <a:custGeom>
            <a:avLst/>
            <a:gdLst/>
            <a:ahLst/>
            <a:cxnLst/>
            <a:rect r="r" b="b" t="t" l="l"/>
            <a:pathLst>
              <a:path h="4635224" w="4766297">
                <a:moveTo>
                  <a:pt x="0" y="0"/>
                </a:moveTo>
                <a:lnTo>
                  <a:pt x="4766296" y="0"/>
                </a:lnTo>
                <a:lnTo>
                  <a:pt x="4766296" y="4635224"/>
                </a:lnTo>
                <a:lnTo>
                  <a:pt x="0" y="4635224"/>
                </a:lnTo>
                <a:lnTo>
                  <a:pt x="0" y="0"/>
                </a:lnTo>
                <a:close/>
              </a:path>
            </a:pathLst>
          </a:custGeom>
          <a:blipFill>
            <a:blip r:embed="rId3"/>
            <a:stretch>
              <a:fillRect l="0" t="0" r="0" b="0"/>
            </a:stretch>
          </a:blipFill>
        </p:spPr>
      </p:sp>
      <p:sp>
        <p:nvSpPr>
          <p:cNvPr name="TextBox 5" id="5"/>
          <p:cNvSpPr txBox="true"/>
          <p:nvPr/>
        </p:nvSpPr>
        <p:spPr>
          <a:xfrm rot="0">
            <a:off x="1301780" y="1382271"/>
            <a:ext cx="12839094" cy="3479801"/>
          </a:xfrm>
          <a:prstGeom prst="rect">
            <a:avLst/>
          </a:prstGeom>
        </p:spPr>
        <p:txBody>
          <a:bodyPr anchor="t" rtlCol="false" tIns="0" lIns="0" bIns="0" rIns="0">
            <a:spAutoFit/>
          </a:bodyPr>
          <a:lstStyle/>
          <a:p>
            <a:pPr algn="ctr">
              <a:lnSpc>
                <a:spcPts val="13999"/>
              </a:lnSpc>
            </a:pPr>
            <a:r>
              <a:rPr lang="en-US" sz="9999">
                <a:solidFill>
                  <a:srgbClr val="303238"/>
                </a:solidFill>
                <a:latin typeface="Railey"/>
                <a:ea typeface="Railey"/>
                <a:cs typeface="Railey"/>
                <a:sym typeface="Railey"/>
              </a:rPr>
              <a:t>DataSpark: Illuminating Insights for Global Electronics</a:t>
            </a:r>
          </a:p>
        </p:txBody>
      </p:sp>
      <p:sp>
        <p:nvSpPr>
          <p:cNvPr name="TextBox 6" id="6"/>
          <p:cNvSpPr txBox="true"/>
          <p:nvPr/>
        </p:nvSpPr>
        <p:spPr>
          <a:xfrm rot="0">
            <a:off x="4813114" y="6181725"/>
            <a:ext cx="10063038" cy="863600"/>
          </a:xfrm>
          <a:prstGeom prst="rect">
            <a:avLst/>
          </a:prstGeom>
        </p:spPr>
        <p:txBody>
          <a:bodyPr anchor="t" rtlCol="false" tIns="0" lIns="0" bIns="0" rIns="0">
            <a:spAutoFit/>
          </a:bodyPr>
          <a:lstStyle/>
          <a:p>
            <a:pPr algn="ctr">
              <a:lnSpc>
                <a:spcPts val="7000"/>
              </a:lnSpc>
            </a:pPr>
            <a:r>
              <a:rPr lang="en-US" sz="5000">
                <a:solidFill>
                  <a:srgbClr val="303238"/>
                </a:solidFill>
                <a:latin typeface="Anonymous Pro"/>
                <a:ea typeface="Anonymous Pro"/>
                <a:cs typeface="Anonymous Pro"/>
                <a:sym typeface="Anonymous Pro"/>
              </a:rPr>
              <a:t>Presented by Antony Joshua 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4876152" y="-960351"/>
            <a:ext cx="4766297" cy="4635224"/>
          </a:xfrm>
          <a:custGeom>
            <a:avLst/>
            <a:gdLst/>
            <a:ahLst/>
            <a:cxnLst/>
            <a:rect r="r" b="b" t="t" l="l"/>
            <a:pathLst>
              <a:path h="4635224" w="4766297">
                <a:moveTo>
                  <a:pt x="0" y="0"/>
                </a:moveTo>
                <a:lnTo>
                  <a:pt x="4766296" y="0"/>
                </a:lnTo>
                <a:lnTo>
                  <a:pt x="4766296" y="4635224"/>
                </a:lnTo>
                <a:lnTo>
                  <a:pt x="0" y="4635224"/>
                </a:lnTo>
                <a:lnTo>
                  <a:pt x="0" y="0"/>
                </a:lnTo>
                <a:close/>
              </a:path>
            </a:pathLst>
          </a:custGeom>
          <a:blipFill>
            <a:blip r:embed="rId3"/>
            <a:stretch>
              <a:fillRect l="0" t="0" r="0" b="0"/>
            </a:stretch>
          </a:blipFill>
        </p:spPr>
      </p:sp>
      <p:sp>
        <p:nvSpPr>
          <p:cNvPr name="Freeform 4" id="4"/>
          <p:cNvSpPr/>
          <p:nvPr/>
        </p:nvSpPr>
        <p:spPr>
          <a:xfrm flipH="false" flipV="false" rot="0">
            <a:off x="-2383148" y="7969388"/>
            <a:ext cx="4766297" cy="4635224"/>
          </a:xfrm>
          <a:custGeom>
            <a:avLst/>
            <a:gdLst/>
            <a:ahLst/>
            <a:cxnLst/>
            <a:rect r="r" b="b" t="t" l="l"/>
            <a:pathLst>
              <a:path h="4635224" w="4766297">
                <a:moveTo>
                  <a:pt x="0" y="0"/>
                </a:moveTo>
                <a:lnTo>
                  <a:pt x="4766296" y="0"/>
                </a:lnTo>
                <a:lnTo>
                  <a:pt x="4766296" y="4635224"/>
                </a:lnTo>
                <a:lnTo>
                  <a:pt x="0" y="4635224"/>
                </a:lnTo>
                <a:lnTo>
                  <a:pt x="0" y="0"/>
                </a:lnTo>
                <a:close/>
              </a:path>
            </a:pathLst>
          </a:custGeom>
          <a:blipFill>
            <a:blip r:embed="rId3"/>
            <a:stretch>
              <a:fillRect l="0" t="0" r="0" b="0"/>
            </a:stretch>
          </a:blipFill>
        </p:spPr>
      </p:sp>
      <p:sp>
        <p:nvSpPr>
          <p:cNvPr name="TextBox 5" id="5"/>
          <p:cNvSpPr txBox="true"/>
          <p:nvPr/>
        </p:nvSpPr>
        <p:spPr>
          <a:xfrm rot="0">
            <a:off x="1028700" y="2317253"/>
            <a:ext cx="14672154" cy="5652135"/>
          </a:xfrm>
          <a:prstGeom prst="rect">
            <a:avLst/>
          </a:prstGeom>
        </p:spPr>
        <p:txBody>
          <a:bodyPr anchor="t" rtlCol="false" tIns="0" lIns="0" bIns="0" rIns="0">
            <a:spAutoFit/>
          </a:bodyPr>
          <a:lstStyle/>
          <a:p>
            <a:pPr algn="l">
              <a:lnSpc>
                <a:spcPts val="6579"/>
              </a:lnSpc>
            </a:pPr>
            <a:r>
              <a:rPr lang="en-US" sz="4699">
                <a:solidFill>
                  <a:srgbClr val="303238"/>
                </a:solidFill>
                <a:latin typeface="Gagalin"/>
                <a:ea typeface="Gagalin"/>
                <a:cs typeface="Gagalin"/>
                <a:sym typeface="Gagalin"/>
              </a:rPr>
              <a:t>To conduct a comprehensive Exploratory Data Analysis (EDA) INORDER to uncover valuable insights from the company’s data and to provide actionable recommendations that can enhance customer satisfaction, optimize operations, and drive overall business growth.</a:t>
            </a:r>
          </a:p>
          <a:p>
            <a:pPr algn="l">
              <a:lnSpc>
                <a:spcPts val="5599"/>
              </a:lnSpc>
            </a:pPr>
          </a:p>
        </p:txBody>
      </p:sp>
      <p:sp>
        <p:nvSpPr>
          <p:cNvPr name="TextBox 6" id="6"/>
          <p:cNvSpPr txBox="true"/>
          <p:nvPr/>
        </p:nvSpPr>
        <p:spPr>
          <a:xfrm rot="0">
            <a:off x="953420" y="923925"/>
            <a:ext cx="5879847" cy="863600"/>
          </a:xfrm>
          <a:prstGeom prst="rect">
            <a:avLst/>
          </a:prstGeom>
        </p:spPr>
        <p:txBody>
          <a:bodyPr anchor="t" rtlCol="false" tIns="0" lIns="0" bIns="0" rIns="0">
            <a:spAutoFit/>
          </a:bodyPr>
          <a:lstStyle/>
          <a:p>
            <a:pPr algn="ctr">
              <a:lnSpc>
                <a:spcPts val="7000"/>
              </a:lnSpc>
              <a:spcBef>
                <a:spcPct val="0"/>
              </a:spcBef>
            </a:pPr>
            <a:r>
              <a:rPr lang="en-US" sz="5000">
                <a:solidFill>
                  <a:srgbClr val="303238"/>
                </a:solidFill>
                <a:latin typeface="Railey"/>
                <a:ea typeface="Railey"/>
                <a:cs typeface="Railey"/>
                <a:sym typeface="Railey"/>
              </a:rPr>
              <a:t>PROJECT  OBJECTIVE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B9CDD7"/>
        </a:solidFill>
      </p:bgPr>
    </p:bg>
    <p:spTree>
      <p:nvGrpSpPr>
        <p:cNvPr id="1" name=""/>
        <p:cNvGrpSpPr/>
        <p:nvPr/>
      </p:nvGrpSpPr>
      <p:grpSpPr>
        <a:xfrm>
          <a:off x="0" y="0"/>
          <a:ext cx="0" cy="0"/>
          <a:chOff x="0" y="0"/>
          <a:chExt cx="0" cy="0"/>
        </a:xfrm>
      </p:grpSpPr>
      <p:sp>
        <p:nvSpPr>
          <p:cNvPr name="TextBox 2" id="2"/>
          <p:cNvSpPr txBox="true"/>
          <p:nvPr/>
        </p:nvSpPr>
        <p:spPr>
          <a:xfrm rot="0">
            <a:off x="-1804267" y="414874"/>
            <a:ext cx="11493769" cy="1872616"/>
          </a:xfrm>
          <a:prstGeom prst="rect">
            <a:avLst/>
          </a:prstGeom>
        </p:spPr>
        <p:txBody>
          <a:bodyPr anchor="t" rtlCol="false" tIns="0" lIns="0" bIns="0" rIns="0">
            <a:spAutoFit/>
          </a:bodyPr>
          <a:lstStyle/>
          <a:p>
            <a:pPr algn="ctr" marL="1165852" indent="-582926" lvl="1">
              <a:lnSpc>
                <a:spcPts val="7559"/>
              </a:lnSpc>
              <a:buFont typeface="Arial"/>
              <a:buChar char="•"/>
            </a:pPr>
            <a:r>
              <a:rPr lang="en-US" sz="5399">
                <a:solidFill>
                  <a:srgbClr val="303238"/>
                </a:solidFill>
                <a:latin typeface="Railey"/>
                <a:ea typeface="Railey"/>
                <a:cs typeface="Railey"/>
                <a:sym typeface="Railey"/>
              </a:rPr>
              <a:t>DATA PREPROCESSING</a:t>
            </a:r>
          </a:p>
          <a:p>
            <a:pPr algn="ctr" marL="1165852" indent="-582926" lvl="1">
              <a:lnSpc>
                <a:spcPts val="7559"/>
              </a:lnSpc>
              <a:buFont typeface="Arial"/>
              <a:buChar char="•"/>
            </a:pPr>
          </a:p>
        </p:txBody>
      </p:sp>
      <p:sp>
        <p:nvSpPr>
          <p:cNvPr name="Freeform 3" id="3"/>
          <p:cNvSpPr/>
          <p:nvPr/>
        </p:nvSpPr>
        <p:spPr>
          <a:xfrm flipH="false" flipV="false" rot="0">
            <a:off x="15313897" y="-1563601"/>
            <a:ext cx="4766297" cy="4635224"/>
          </a:xfrm>
          <a:custGeom>
            <a:avLst/>
            <a:gdLst/>
            <a:ahLst/>
            <a:cxnLst/>
            <a:rect r="r" b="b" t="t" l="l"/>
            <a:pathLst>
              <a:path h="4635224" w="4766297">
                <a:moveTo>
                  <a:pt x="0" y="0"/>
                </a:moveTo>
                <a:lnTo>
                  <a:pt x="4766297" y="0"/>
                </a:lnTo>
                <a:lnTo>
                  <a:pt x="4766297" y="4635224"/>
                </a:lnTo>
                <a:lnTo>
                  <a:pt x="0" y="4635224"/>
                </a:lnTo>
                <a:lnTo>
                  <a:pt x="0" y="0"/>
                </a:lnTo>
                <a:close/>
              </a:path>
            </a:pathLst>
          </a:custGeom>
          <a:blipFill>
            <a:blip r:embed="rId2"/>
            <a:stretch>
              <a:fillRect l="0" t="0" r="0" b="0"/>
            </a:stretch>
          </a:blipFill>
        </p:spPr>
      </p:sp>
      <p:sp>
        <p:nvSpPr>
          <p:cNvPr name="Freeform 4" id="4"/>
          <p:cNvSpPr/>
          <p:nvPr/>
        </p:nvSpPr>
        <p:spPr>
          <a:xfrm flipH="false" flipV="false" rot="0">
            <a:off x="-2383148" y="8324693"/>
            <a:ext cx="4766297" cy="4635224"/>
          </a:xfrm>
          <a:custGeom>
            <a:avLst/>
            <a:gdLst/>
            <a:ahLst/>
            <a:cxnLst/>
            <a:rect r="r" b="b" t="t" l="l"/>
            <a:pathLst>
              <a:path h="4635224" w="4766297">
                <a:moveTo>
                  <a:pt x="0" y="0"/>
                </a:moveTo>
                <a:lnTo>
                  <a:pt x="4766296" y="0"/>
                </a:lnTo>
                <a:lnTo>
                  <a:pt x="4766296" y="4635224"/>
                </a:lnTo>
                <a:lnTo>
                  <a:pt x="0" y="4635224"/>
                </a:lnTo>
                <a:lnTo>
                  <a:pt x="0" y="0"/>
                </a:lnTo>
                <a:close/>
              </a:path>
            </a:pathLst>
          </a:custGeom>
          <a:blipFill>
            <a:blip r:embed="rId2"/>
            <a:stretch>
              <a:fillRect l="0" t="0" r="0" b="0"/>
            </a:stretch>
          </a:blipFill>
        </p:spPr>
      </p:sp>
      <p:sp>
        <p:nvSpPr>
          <p:cNvPr name="TextBox 5" id="5"/>
          <p:cNvSpPr txBox="true"/>
          <p:nvPr/>
        </p:nvSpPr>
        <p:spPr>
          <a:xfrm rot="0">
            <a:off x="736399" y="1652573"/>
            <a:ext cx="16185943" cy="7605727"/>
          </a:xfrm>
          <a:prstGeom prst="rect">
            <a:avLst/>
          </a:prstGeom>
        </p:spPr>
        <p:txBody>
          <a:bodyPr anchor="t" rtlCol="false" tIns="0" lIns="0" bIns="0" rIns="0">
            <a:spAutoFit/>
          </a:bodyPr>
          <a:lstStyle/>
          <a:p>
            <a:pPr algn="l" marL="646112" indent="-323056" lvl="1">
              <a:lnSpc>
                <a:spcPts val="5117"/>
              </a:lnSpc>
              <a:buFont typeface="Arial"/>
              <a:buChar char="•"/>
            </a:pPr>
            <a:r>
              <a:rPr lang="en-US" sz="2992" spc="5">
                <a:solidFill>
                  <a:srgbClr val="303238"/>
                </a:solidFill>
                <a:latin typeface="Poppins Bold"/>
                <a:ea typeface="Poppins Bold"/>
                <a:cs typeface="Poppins Bold"/>
                <a:sym typeface="Poppins Bold"/>
              </a:rPr>
              <a:t>The four datasets customers, sales, products and exchange rates are imported using necessary functions.</a:t>
            </a:r>
          </a:p>
          <a:p>
            <a:pPr algn="l" marL="646112" indent="-323056" lvl="1">
              <a:lnSpc>
                <a:spcPts val="5117"/>
              </a:lnSpc>
              <a:buFont typeface="Arial"/>
              <a:buChar char="•"/>
            </a:pPr>
            <a:r>
              <a:rPr lang="en-US" sz="2992" spc="5">
                <a:solidFill>
                  <a:srgbClr val="303238"/>
                </a:solidFill>
                <a:latin typeface="Poppins Bold"/>
                <a:ea typeface="Poppins Bold"/>
                <a:cs typeface="Poppins Bold"/>
                <a:sym typeface="Poppins Bold"/>
              </a:rPr>
              <a:t>The missing values are checked for each data and the variable delivery date is dropped since it has many missing values.</a:t>
            </a:r>
          </a:p>
          <a:p>
            <a:pPr algn="l" marL="646112" indent="-323056" lvl="1">
              <a:lnSpc>
                <a:spcPts val="5117"/>
              </a:lnSpc>
              <a:buFont typeface="Arial"/>
              <a:buChar char="•"/>
            </a:pPr>
            <a:r>
              <a:rPr lang="en-US" sz="2992" spc="5">
                <a:solidFill>
                  <a:srgbClr val="303238"/>
                </a:solidFill>
                <a:latin typeface="Poppins Bold"/>
                <a:ea typeface="Poppins Bold"/>
                <a:cs typeface="Poppins Bold"/>
                <a:sym typeface="Poppins Bold"/>
              </a:rPr>
              <a:t>The datatypes were checked and additional columns were created by converting into suitable datatype.</a:t>
            </a:r>
          </a:p>
          <a:p>
            <a:pPr algn="l" marL="646112" indent="-323056" lvl="1">
              <a:lnSpc>
                <a:spcPts val="5117"/>
              </a:lnSpc>
              <a:buFont typeface="Arial"/>
              <a:buChar char="•"/>
            </a:pPr>
            <a:r>
              <a:rPr lang="en-US" sz="2992" spc="5">
                <a:solidFill>
                  <a:srgbClr val="303238"/>
                </a:solidFill>
                <a:latin typeface="Poppins Bold"/>
                <a:ea typeface="Poppins Bold"/>
                <a:cs typeface="Poppins Bold"/>
                <a:sym typeface="Poppins Bold"/>
              </a:rPr>
              <a:t>The age column was created by converting birthdate column, Opened month was created by converting the date format variable into suitable column.</a:t>
            </a:r>
          </a:p>
          <a:p>
            <a:pPr algn="l" marL="646112" indent="-323056" lvl="1">
              <a:lnSpc>
                <a:spcPts val="5117"/>
              </a:lnSpc>
              <a:buFont typeface="Arial"/>
              <a:buChar char="•"/>
            </a:pPr>
            <a:r>
              <a:rPr lang="en-US" sz="2992" spc="5">
                <a:solidFill>
                  <a:srgbClr val="303238"/>
                </a:solidFill>
                <a:latin typeface="Poppins Bold"/>
                <a:ea typeface="Poppins Bold"/>
                <a:cs typeface="Poppins Bold"/>
                <a:sym typeface="Poppins Bold"/>
              </a:rPr>
              <a:t>The datasets were merged using a common variable between them. Such as product key to merge sales and products dataset, Customer key to merge customer and sales dataset etc...</a:t>
            </a:r>
          </a:p>
          <a:p>
            <a:pPr algn="ctr">
              <a:lnSpc>
                <a:spcPts val="348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B9CDD7"/>
        </a:solidFill>
      </p:bgPr>
    </p:bg>
    <p:spTree>
      <p:nvGrpSpPr>
        <p:cNvPr id="1" name=""/>
        <p:cNvGrpSpPr/>
        <p:nvPr/>
      </p:nvGrpSpPr>
      <p:grpSpPr>
        <a:xfrm>
          <a:off x="0" y="0"/>
          <a:ext cx="0" cy="0"/>
          <a:chOff x="0" y="0"/>
          <a:chExt cx="0" cy="0"/>
        </a:xfrm>
      </p:grpSpPr>
      <p:sp>
        <p:nvSpPr>
          <p:cNvPr name="TextBox 2" id="2"/>
          <p:cNvSpPr txBox="true"/>
          <p:nvPr/>
        </p:nvSpPr>
        <p:spPr>
          <a:xfrm rot="0">
            <a:off x="3147761" y="516890"/>
            <a:ext cx="7888614" cy="1109345"/>
          </a:xfrm>
          <a:prstGeom prst="rect">
            <a:avLst/>
          </a:prstGeom>
        </p:spPr>
        <p:txBody>
          <a:bodyPr anchor="t" rtlCol="false" tIns="0" lIns="0" bIns="0" rIns="0">
            <a:spAutoFit/>
          </a:bodyPr>
          <a:lstStyle/>
          <a:p>
            <a:pPr algn="ctr">
              <a:lnSpc>
                <a:spcPts val="4299"/>
              </a:lnSpc>
            </a:pPr>
            <a:r>
              <a:rPr lang="en-US" sz="4299">
                <a:solidFill>
                  <a:srgbClr val="303238"/>
                </a:solidFill>
                <a:latin typeface="Railey"/>
                <a:ea typeface="Railey"/>
                <a:cs typeface="Railey"/>
                <a:sym typeface="Railey"/>
              </a:rPr>
              <a:t>LOADING  DATA  INTO  SQL</a:t>
            </a:r>
          </a:p>
          <a:p>
            <a:pPr algn="ctr">
              <a:lnSpc>
                <a:spcPts val="4299"/>
              </a:lnSpc>
            </a:pPr>
          </a:p>
        </p:txBody>
      </p:sp>
      <p:sp>
        <p:nvSpPr>
          <p:cNvPr name="Freeform 3" id="3"/>
          <p:cNvSpPr/>
          <p:nvPr/>
        </p:nvSpPr>
        <p:spPr>
          <a:xfrm flipH="false" flipV="false" rot="0">
            <a:off x="-4681043" y="-5031689"/>
            <a:ext cx="8381158" cy="8229600"/>
          </a:xfrm>
          <a:custGeom>
            <a:avLst/>
            <a:gdLst/>
            <a:ahLst/>
            <a:cxnLst/>
            <a:rect r="r" b="b" t="t" l="l"/>
            <a:pathLst>
              <a:path h="8229600" w="8381158">
                <a:moveTo>
                  <a:pt x="0" y="0"/>
                </a:moveTo>
                <a:lnTo>
                  <a:pt x="8381158" y="0"/>
                </a:lnTo>
                <a:lnTo>
                  <a:pt x="8381158" y="8229600"/>
                </a:lnTo>
                <a:lnTo>
                  <a:pt x="0" y="8229600"/>
                </a:lnTo>
                <a:lnTo>
                  <a:pt x="0" y="0"/>
                </a:lnTo>
                <a:close/>
              </a:path>
            </a:pathLst>
          </a:custGeom>
          <a:blipFill>
            <a:blip r:embed="rId2"/>
            <a:stretch>
              <a:fillRect l="0" t="0" r="0" b="0"/>
            </a:stretch>
          </a:blipFill>
        </p:spPr>
      </p:sp>
      <p:sp>
        <p:nvSpPr>
          <p:cNvPr name="Freeform 4" id="4"/>
          <p:cNvSpPr/>
          <p:nvPr/>
        </p:nvSpPr>
        <p:spPr>
          <a:xfrm flipH="false" flipV="false" rot="4492686">
            <a:off x="15247964" y="7696758"/>
            <a:ext cx="4022672" cy="3914355"/>
          </a:xfrm>
          <a:custGeom>
            <a:avLst/>
            <a:gdLst/>
            <a:ahLst/>
            <a:cxnLst/>
            <a:rect r="r" b="b" t="t" l="l"/>
            <a:pathLst>
              <a:path h="3914355" w="4022672">
                <a:moveTo>
                  <a:pt x="0" y="0"/>
                </a:moveTo>
                <a:lnTo>
                  <a:pt x="4022672" y="0"/>
                </a:lnTo>
                <a:lnTo>
                  <a:pt x="4022672" y="3914355"/>
                </a:lnTo>
                <a:lnTo>
                  <a:pt x="0" y="3914355"/>
                </a:lnTo>
                <a:lnTo>
                  <a:pt x="0" y="0"/>
                </a:lnTo>
                <a:close/>
              </a:path>
            </a:pathLst>
          </a:custGeom>
          <a:blipFill>
            <a:blip r:embed="rId3"/>
            <a:stretch>
              <a:fillRect l="0" t="0" r="0" b="0"/>
            </a:stretch>
          </a:blipFill>
        </p:spPr>
      </p:sp>
      <p:sp>
        <p:nvSpPr>
          <p:cNvPr name="TextBox 5" id="5"/>
          <p:cNvSpPr txBox="true"/>
          <p:nvPr/>
        </p:nvSpPr>
        <p:spPr>
          <a:xfrm rot="0">
            <a:off x="3147761" y="1550086"/>
            <a:ext cx="14117663" cy="3209925"/>
          </a:xfrm>
          <a:prstGeom prst="rect">
            <a:avLst/>
          </a:prstGeom>
        </p:spPr>
        <p:txBody>
          <a:bodyPr anchor="t" rtlCol="false" tIns="0" lIns="0" bIns="0" rIns="0">
            <a:spAutoFit/>
          </a:bodyPr>
          <a:lstStyle/>
          <a:p>
            <a:pPr algn="l" marL="647700" indent="-323850" lvl="1">
              <a:lnSpc>
                <a:spcPts val="4200"/>
              </a:lnSpc>
              <a:buFont typeface="Arial"/>
              <a:buChar char="•"/>
            </a:pPr>
            <a:r>
              <a:rPr lang="en-US" sz="3000">
                <a:solidFill>
                  <a:srgbClr val="303238"/>
                </a:solidFill>
                <a:latin typeface="Poppins"/>
                <a:ea typeface="Poppins"/>
                <a:cs typeface="Poppins"/>
                <a:sym typeface="Poppins"/>
              </a:rPr>
              <a:t>The preprocessed data is imported into SQL as a database.</a:t>
            </a:r>
          </a:p>
          <a:p>
            <a:pPr algn="l" marL="647700" indent="-323850" lvl="1">
              <a:lnSpc>
                <a:spcPts val="4200"/>
              </a:lnSpc>
              <a:buFont typeface="Arial"/>
              <a:buChar char="•"/>
            </a:pPr>
            <a:r>
              <a:rPr lang="en-US" sz="3000">
                <a:solidFill>
                  <a:srgbClr val="303238"/>
                </a:solidFill>
                <a:latin typeface="Poppins"/>
                <a:ea typeface="Poppins"/>
                <a:cs typeface="Poppins"/>
                <a:sym typeface="Poppins"/>
              </a:rPr>
              <a:t>The relevant tables for each data source was created and using SQL INSERT statements the data is loaded into it.</a:t>
            </a:r>
          </a:p>
          <a:p>
            <a:pPr algn="l" marL="647700" indent="-323850" lvl="1">
              <a:lnSpc>
                <a:spcPts val="4200"/>
              </a:lnSpc>
              <a:buFont typeface="Arial"/>
              <a:buChar char="•"/>
            </a:pPr>
            <a:r>
              <a:rPr lang="en-US" sz="3000">
                <a:solidFill>
                  <a:srgbClr val="303238"/>
                </a:solidFill>
                <a:latin typeface="Poppins"/>
                <a:ea typeface="Poppins"/>
                <a:cs typeface="Poppins"/>
                <a:sym typeface="Poppins"/>
              </a:rPr>
              <a:t>10 SQL queries were written to extract key insights from the merged and preprocessed data. </a:t>
            </a:r>
          </a:p>
          <a:p>
            <a:pPr algn="l">
              <a:lnSpc>
                <a:spcPts val="4200"/>
              </a:lnSpc>
            </a:pPr>
          </a:p>
        </p:txBody>
      </p:sp>
      <p:sp>
        <p:nvSpPr>
          <p:cNvPr name="TextBox 6" id="6"/>
          <p:cNvSpPr txBox="true"/>
          <p:nvPr/>
        </p:nvSpPr>
        <p:spPr>
          <a:xfrm rot="0">
            <a:off x="235942" y="5339333"/>
            <a:ext cx="7888614" cy="566420"/>
          </a:xfrm>
          <a:prstGeom prst="rect">
            <a:avLst/>
          </a:prstGeom>
        </p:spPr>
        <p:txBody>
          <a:bodyPr anchor="t" rtlCol="false" tIns="0" lIns="0" bIns="0" rIns="0">
            <a:spAutoFit/>
          </a:bodyPr>
          <a:lstStyle/>
          <a:p>
            <a:pPr algn="ctr">
              <a:lnSpc>
                <a:spcPts val="4299"/>
              </a:lnSpc>
            </a:pPr>
            <a:r>
              <a:rPr lang="en-US" sz="4299">
                <a:solidFill>
                  <a:srgbClr val="303238"/>
                </a:solidFill>
                <a:latin typeface="Railey"/>
                <a:ea typeface="Railey"/>
                <a:cs typeface="Railey"/>
                <a:sym typeface="Railey"/>
              </a:rPr>
              <a:t>POWERBI  VISUALIZATION</a:t>
            </a:r>
          </a:p>
        </p:txBody>
      </p:sp>
      <p:sp>
        <p:nvSpPr>
          <p:cNvPr name="TextBox 7" id="7"/>
          <p:cNvSpPr txBox="true"/>
          <p:nvPr/>
        </p:nvSpPr>
        <p:spPr>
          <a:xfrm rot="0">
            <a:off x="454815" y="6313624"/>
            <a:ext cx="16810609" cy="1690370"/>
          </a:xfrm>
          <a:prstGeom prst="rect">
            <a:avLst/>
          </a:prstGeom>
        </p:spPr>
        <p:txBody>
          <a:bodyPr anchor="t" rtlCol="false" tIns="0" lIns="0" bIns="0" rIns="0">
            <a:spAutoFit/>
          </a:bodyPr>
          <a:lstStyle/>
          <a:p>
            <a:pPr algn="l" marL="690879" indent="-345439" lvl="1">
              <a:lnSpc>
                <a:spcPts val="4479"/>
              </a:lnSpc>
              <a:buFont typeface="Arial"/>
              <a:buChar char="•"/>
            </a:pPr>
            <a:r>
              <a:rPr lang="en-US" sz="3199">
                <a:solidFill>
                  <a:srgbClr val="303238"/>
                </a:solidFill>
                <a:latin typeface="Poppins"/>
                <a:ea typeface="Poppins"/>
                <a:cs typeface="Poppins"/>
                <a:sym typeface="Poppins"/>
              </a:rPr>
              <a:t>In order to create interactive dashboards, SQl is connected with poweerbi, and the datasets are imported.</a:t>
            </a:r>
          </a:p>
          <a:p>
            <a:pPr algn="l" marL="690879" indent="-345439" lvl="1">
              <a:lnSpc>
                <a:spcPts val="4479"/>
              </a:lnSpc>
              <a:buFont typeface="Arial"/>
              <a:buChar char="•"/>
            </a:pPr>
            <a:r>
              <a:rPr lang="en-US" sz="3199">
                <a:solidFill>
                  <a:srgbClr val="303238"/>
                </a:solidFill>
                <a:latin typeface="Poppins"/>
                <a:ea typeface="Poppins"/>
                <a:cs typeface="Poppins"/>
                <a:sym typeface="Poppins"/>
              </a:rPr>
              <a:t>Different charts are displayed to get insights.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1064945" y="736600"/>
            <a:ext cx="12826937" cy="669925"/>
          </a:xfrm>
          <a:prstGeom prst="rect">
            <a:avLst/>
          </a:prstGeom>
        </p:spPr>
        <p:txBody>
          <a:bodyPr anchor="t" rtlCol="false" tIns="0" lIns="0" bIns="0" rIns="0">
            <a:spAutoFit/>
          </a:bodyPr>
          <a:lstStyle/>
          <a:p>
            <a:pPr algn="ctr">
              <a:lnSpc>
                <a:spcPts val="5000"/>
              </a:lnSpc>
            </a:pPr>
            <a:r>
              <a:rPr lang="en-US" sz="5000">
                <a:solidFill>
                  <a:srgbClr val="303238"/>
                </a:solidFill>
                <a:latin typeface="Railey"/>
                <a:ea typeface="Railey"/>
                <a:cs typeface="Railey"/>
                <a:sym typeface="Railey"/>
              </a:rPr>
              <a:t>EXPLORATORY DATA ANALYSIS</a:t>
            </a:r>
          </a:p>
        </p:txBody>
      </p:sp>
      <p:sp>
        <p:nvSpPr>
          <p:cNvPr name="TextBox 4" id="4"/>
          <p:cNvSpPr txBox="true"/>
          <p:nvPr/>
        </p:nvSpPr>
        <p:spPr>
          <a:xfrm rot="0">
            <a:off x="738696" y="3640836"/>
            <a:ext cx="16810609" cy="4339844"/>
          </a:xfrm>
          <a:prstGeom prst="rect">
            <a:avLst/>
          </a:prstGeom>
        </p:spPr>
        <p:txBody>
          <a:bodyPr anchor="t" rtlCol="false" tIns="0" lIns="0" bIns="0" rIns="0">
            <a:spAutoFit/>
          </a:bodyPr>
          <a:lstStyle/>
          <a:p>
            <a:pPr algn="l">
              <a:lnSpc>
                <a:spcPts val="5055"/>
              </a:lnSpc>
            </a:pPr>
            <a:r>
              <a:rPr lang="en-US" sz="3199" spc="195">
                <a:solidFill>
                  <a:srgbClr val="303238"/>
                </a:solidFill>
                <a:latin typeface="Poppins"/>
                <a:ea typeface="Poppins"/>
                <a:cs typeface="Poppins"/>
                <a:sym typeface="Poppins"/>
              </a:rPr>
              <a:t>DEMOGRAPHIC DISTRIBUTION:</a:t>
            </a:r>
          </a:p>
          <a:p>
            <a:pPr algn="l" marL="690879" indent="-345439" lvl="1">
              <a:lnSpc>
                <a:spcPts val="5055"/>
              </a:lnSpc>
              <a:buFont typeface="Arial"/>
              <a:buChar char="•"/>
            </a:pPr>
            <a:r>
              <a:rPr lang="en-US" sz="3199" spc="195">
                <a:solidFill>
                  <a:srgbClr val="303238"/>
                </a:solidFill>
                <a:latin typeface="Poppins"/>
                <a:ea typeface="Poppins"/>
                <a:cs typeface="Poppins"/>
                <a:sym typeface="Poppins"/>
              </a:rPr>
              <a:t>The ratio of customers based on age is: Male: 49.25%  Female: 50.7%</a:t>
            </a:r>
          </a:p>
          <a:p>
            <a:pPr algn="l" marL="690879" indent="-345439" lvl="1">
              <a:lnSpc>
                <a:spcPts val="5055"/>
              </a:lnSpc>
              <a:buFont typeface="Arial"/>
              <a:buChar char="•"/>
            </a:pPr>
            <a:r>
              <a:rPr lang="en-US" sz="3199" spc="195">
                <a:solidFill>
                  <a:srgbClr val="303238"/>
                </a:solidFill>
                <a:latin typeface="Poppins"/>
                <a:ea typeface="Poppins"/>
                <a:cs typeface="Poppins"/>
                <a:sym typeface="Poppins"/>
              </a:rPr>
              <a:t>Under age group, most of the customers purchased are from 60-69</a:t>
            </a:r>
          </a:p>
          <a:p>
            <a:pPr algn="l" marL="690879" indent="-345439" lvl="1">
              <a:lnSpc>
                <a:spcPts val="5055"/>
              </a:lnSpc>
              <a:buFont typeface="Arial"/>
              <a:buChar char="•"/>
            </a:pPr>
            <a:r>
              <a:rPr lang="en-US" sz="3199" spc="195">
                <a:solidFill>
                  <a:srgbClr val="303238"/>
                </a:solidFill>
                <a:latin typeface="Poppins"/>
                <a:ea typeface="Poppins"/>
                <a:cs typeface="Poppins"/>
                <a:sym typeface="Poppins"/>
              </a:rPr>
              <a:t>Based on the location, stacked bar chart is visualized to display number of customers country and continent wise.</a:t>
            </a:r>
          </a:p>
          <a:p>
            <a:pPr algn="l">
              <a:lnSpc>
                <a:spcPts val="4479"/>
              </a:lnSpc>
            </a:pPr>
          </a:p>
          <a:p>
            <a:pPr algn="l">
              <a:lnSpc>
                <a:spcPts val="4479"/>
              </a:lnSpc>
            </a:pPr>
          </a:p>
        </p:txBody>
      </p:sp>
      <p:sp>
        <p:nvSpPr>
          <p:cNvPr name="TextBox 5" id="5"/>
          <p:cNvSpPr txBox="true"/>
          <p:nvPr/>
        </p:nvSpPr>
        <p:spPr>
          <a:xfrm rot="0">
            <a:off x="-5280305" y="2485150"/>
            <a:ext cx="16810609" cy="566420"/>
          </a:xfrm>
          <a:prstGeom prst="rect">
            <a:avLst/>
          </a:prstGeom>
        </p:spPr>
        <p:txBody>
          <a:bodyPr anchor="t" rtlCol="false" tIns="0" lIns="0" bIns="0" rIns="0">
            <a:spAutoFit/>
          </a:bodyPr>
          <a:lstStyle/>
          <a:p>
            <a:pPr algn="ctr">
              <a:lnSpc>
                <a:spcPts val="4299"/>
              </a:lnSpc>
              <a:spcBef>
                <a:spcPct val="0"/>
              </a:spcBef>
            </a:pPr>
            <a:r>
              <a:rPr lang="en-US" sz="4299">
                <a:solidFill>
                  <a:srgbClr val="303238"/>
                </a:solidFill>
                <a:latin typeface="Gagalin"/>
                <a:ea typeface="Gagalin"/>
                <a:cs typeface="Gagalin"/>
                <a:sym typeface="Gagalin"/>
              </a:rPr>
              <a:t>CUSTOMER ANALYSIS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681043" y="-5031689"/>
            <a:ext cx="8381158" cy="8229600"/>
          </a:xfrm>
          <a:custGeom>
            <a:avLst/>
            <a:gdLst/>
            <a:ahLst/>
            <a:cxnLst/>
            <a:rect r="r" b="b" t="t" l="l"/>
            <a:pathLst>
              <a:path h="8229600" w="8381158">
                <a:moveTo>
                  <a:pt x="0" y="0"/>
                </a:moveTo>
                <a:lnTo>
                  <a:pt x="8381158" y="0"/>
                </a:lnTo>
                <a:lnTo>
                  <a:pt x="8381158"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492686">
            <a:off x="15247964" y="7696758"/>
            <a:ext cx="4022672" cy="3914355"/>
          </a:xfrm>
          <a:custGeom>
            <a:avLst/>
            <a:gdLst/>
            <a:ahLst/>
            <a:cxnLst/>
            <a:rect r="r" b="b" t="t" l="l"/>
            <a:pathLst>
              <a:path h="3914355" w="4022672">
                <a:moveTo>
                  <a:pt x="0" y="0"/>
                </a:moveTo>
                <a:lnTo>
                  <a:pt x="4022672" y="0"/>
                </a:lnTo>
                <a:lnTo>
                  <a:pt x="4022672" y="3914355"/>
                </a:lnTo>
                <a:lnTo>
                  <a:pt x="0" y="3914355"/>
                </a:lnTo>
                <a:lnTo>
                  <a:pt x="0" y="0"/>
                </a:lnTo>
                <a:close/>
              </a:path>
            </a:pathLst>
          </a:custGeom>
          <a:blipFill>
            <a:blip r:embed="rId4"/>
            <a:stretch>
              <a:fillRect l="0" t="0" r="0" b="0"/>
            </a:stretch>
          </a:blipFill>
        </p:spPr>
      </p:sp>
      <p:sp>
        <p:nvSpPr>
          <p:cNvPr name="TextBox 5" id="5"/>
          <p:cNvSpPr txBox="true"/>
          <p:nvPr/>
        </p:nvSpPr>
        <p:spPr>
          <a:xfrm rot="0">
            <a:off x="-2735909" y="1445504"/>
            <a:ext cx="16810609" cy="566420"/>
          </a:xfrm>
          <a:prstGeom prst="rect">
            <a:avLst/>
          </a:prstGeom>
        </p:spPr>
        <p:txBody>
          <a:bodyPr anchor="t" rtlCol="false" tIns="0" lIns="0" bIns="0" rIns="0">
            <a:spAutoFit/>
          </a:bodyPr>
          <a:lstStyle/>
          <a:p>
            <a:pPr algn="ctr">
              <a:lnSpc>
                <a:spcPts val="4299"/>
              </a:lnSpc>
              <a:spcBef>
                <a:spcPct val="0"/>
              </a:spcBef>
            </a:pPr>
            <a:r>
              <a:rPr lang="en-US" sz="4299">
                <a:solidFill>
                  <a:srgbClr val="303238"/>
                </a:solidFill>
                <a:latin typeface="Gagalin"/>
                <a:ea typeface="Gagalin"/>
                <a:cs typeface="Gagalin"/>
                <a:sym typeface="Gagalin"/>
              </a:rPr>
              <a:t>SALES ANALYSIS</a:t>
            </a:r>
          </a:p>
        </p:txBody>
      </p:sp>
      <p:sp>
        <p:nvSpPr>
          <p:cNvPr name="TextBox 6" id="6"/>
          <p:cNvSpPr txBox="true"/>
          <p:nvPr/>
        </p:nvSpPr>
        <p:spPr>
          <a:xfrm rot="0">
            <a:off x="1477391" y="3421963"/>
            <a:ext cx="16810609" cy="4455668"/>
          </a:xfrm>
          <a:prstGeom prst="rect">
            <a:avLst/>
          </a:prstGeom>
        </p:spPr>
        <p:txBody>
          <a:bodyPr anchor="t" rtlCol="false" tIns="0" lIns="0" bIns="0" rIns="0">
            <a:spAutoFit/>
          </a:bodyPr>
          <a:lstStyle/>
          <a:p>
            <a:pPr algn="l">
              <a:lnSpc>
                <a:spcPts val="5055"/>
              </a:lnSpc>
            </a:pPr>
            <a:r>
              <a:rPr lang="en-US" sz="3199" spc="195">
                <a:solidFill>
                  <a:srgbClr val="303238"/>
                </a:solidFill>
                <a:latin typeface="Poppins"/>
                <a:ea typeface="Poppins"/>
                <a:cs typeface="Poppins"/>
                <a:sym typeface="Poppins"/>
              </a:rPr>
              <a:t>OVERALL SALES PERFORMANCE:</a:t>
            </a:r>
          </a:p>
          <a:p>
            <a:pPr algn="l" marL="690879" indent="-345439" lvl="1">
              <a:lnSpc>
                <a:spcPts val="5055"/>
              </a:lnSpc>
              <a:buFont typeface="Arial"/>
              <a:buChar char="•"/>
            </a:pPr>
            <a:r>
              <a:rPr lang="en-US" sz="3199" spc="195">
                <a:solidFill>
                  <a:srgbClr val="303238"/>
                </a:solidFill>
                <a:latin typeface="Poppins"/>
                <a:ea typeface="Poppins"/>
                <a:cs typeface="Poppins"/>
                <a:sym typeface="Poppins"/>
              </a:rPr>
              <a:t>The year 2019 has the greatest revenue.</a:t>
            </a:r>
          </a:p>
          <a:p>
            <a:pPr algn="l" marL="690879" indent="-345439" lvl="1">
              <a:lnSpc>
                <a:spcPts val="5055"/>
              </a:lnSpc>
              <a:buFont typeface="Arial"/>
              <a:buChar char="•"/>
            </a:pPr>
            <a:r>
              <a:rPr lang="en-US" sz="3199" spc="195">
                <a:solidFill>
                  <a:srgbClr val="303238"/>
                </a:solidFill>
                <a:latin typeface="Poppins"/>
                <a:ea typeface="Poppins"/>
                <a:cs typeface="Poppins"/>
                <a:sym typeface="Poppins"/>
              </a:rPr>
              <a:t>Each product has mostly the same quantity sold and it is displayed as a chart</a:t>
            </a:r>
          </a:p>
          <a:p>
            <a:pPr algn="l" marL="690879" indent="-345439" lvl="1">
              <a:lnSpc>
                <a:spcPts val="5055"/>
              </a:lnSpc>
              <a:buFont typeface="Arial"/>
              <a:buChar char="•"/>
            </a:pPr>
            <a:r>
              <a:rPr lang="en-US" sz="3199" spc="195">
                <a:solidFill>
                  <a:srgbClr val="303238"/>
                </a:solidFill>
                <a:latin typeface="Poppins"/>
                <a:ea typeface="Poppins"/>
                <a:cs typeface="Poppins"/>
                <a:sym typeface="Poppins"/>
              </a:rPr>
              <a:t>Sales by currency is displayed and each currency with respect to products are shown</a:t>
            </a:r>
          </a:p>
          <a:p>
            <a:pPr algn="l">
              <a:lnSpc>
                <a:spcPts val="5055"/>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681043" y="-5031689"/>
            <a:ext cx="8381158" cy="8229600"/>
          </a:xfrm>
          <a:custGeom>
            <a:avLst/>
            <a:gdLst/>
            <a:ahLst/>
            <a:cxnLst/>
            <a:rect r="r" b="b" t="t" l="l"/>
            <a:pathLst>
              <a:path h="8229600" w="8381158">
                <a:moveTo>
                  <a:pt x="0" y="0"/>
                </a:moveTo>
                <a:lnTo>
                  <a:pt x="8381158" y="0"/>
                </a:lnTo>
                <a:lnTo>
                  <a:pt x="8381158"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492686">
            <a:off x="15247964" y="7696758"/>
            <a:ext cx="4022672" cy="3914355"/>
          </a:xfrm>
          <a:custGeom>
            <a:avLst/>
            <a:gdLst/>
            <a:ahLst/>
            <a:cxnLst/>
            <a:rect r="r" b="b" t="t" l="l"/>
            <a:pathLst>
              <a:path h="3914355" w="4022672">
                <a:moveTo>
                  <a:pt x="0" y="0"/>
                </a:moveTo>
                <a:lnTo>
                  <a:pt x="4022672" y="0"/>
                </a:lnTo>
                <a:lnTo>
                  <a:pt x="4022672" y="3914355"/>
                </a:lnTo>
                <a:lnTo>
                  <a:pt x="0" y="3914355"/>
                </a:lnTo>
                <a:lnTo>
                  <a:pt x="0" y="0"/>
                </a:lnTo>
                <a:close/>
              </a:path>
            </a:pathLst>
          </a:custGeom>
          <a:blipFill>
            <a:blip r:embed="rId4"/>
            <a:stretch>
              <a:fillRect l="0" t="0" r="0" b="0"/>
            </a:stretch>
          </a:blipFill>
        </p:spPr>
      </p:sp>
      <p:sp>
        <p:nvSpPr>
          <p:cNvPr name="TextBox 5" id="5"/>
          <p:cNvSpPr txBox="true"/>
          <p:nvPr/>
        </p:nvSpPr>
        <p:spPr>
          <a:xfrm rot="0">
            <a:off x="-2735909" y="1445504"/>
            <a:ext cx="16810609" cy="566420"/>
          </a:xfrm>
          <a:prstGeom prst="rect">
            <a:avLst/>
          </a:prstGeom>
        </p:spPr>
        <p:txBody>
          <a:bodyPr anchor="t" rtlCol="false" tIns="0" lIns="0" bIns="0" rIns="0">
            <a:spAutoFit/>
          </a:bodyPr>
          <a:lstStyle/>
          <a:p>
            <a:pPr algn="ctr">
              <a:lnSpc>
                <a:spcPts val="4299"/>
              </a:lnSpc>
              <a:spcBef>
                <a:spcPct val="0"/>
              </a:spcBef>
            </a:pPr>
            <a:r>
              <a:rPr lang="en-US" sz="4299">
                <a:solidFill>
                  <a:srgbClr val="303238"/>
                </a:solidFill>
                <a:latin typeface="Gagalin"/>
                <a:ea typeface="Gagalin"/>
                <a:cs typeface="Gagalin"/>
                <a:sym typeface="Gagalin"/>
              </a:rPr>
              <a:t>product ANALYSIS</a:t>
            </a:r>
          </a:p>
        </p:txBody>
      </p:sp>
      <p:sp>
        <p:nvSpPr>
          <p:cNvPr name="TextBox 6" id="6"/>
          <p:cNvSpPr txBox="true"/>
          <p:nvPr/>
        </p:nvSpPr>
        <p:spPr>
          <a:xfrm rot="0">
            <a:off x="1477391" y="3421963"/>
            <a:ext cx="16810609" cy="5732018"/>
          </a:xfrm>
          <a:prstGeom prst="rect">
            <a:avLst/>
          </a:prstGeom>
        </p:spPr>
        <p:txBody>
          <a:bodyPr anchor="t" rtlCol="false" tIns="0" lIns="0" bIns="0" rIns="0">
            <a:spAutoFit/>
          </a:bodyPr>
          <a:lstStyle/>
          <a:p>
            <a:pPr algn="l">
              <a:lnSpc>
                <a:spcPts val="5055"/>
              </a:lnSpc>
            </a:pPr>
          </a:p>
          <a:p>
            <a:pPr algn="l" marL="690879" indent="-345439" lvl="1">
              <a:lnSpc>
                <a:spcPts val="5055"/>
              </a:lnSpc>
              <a:buFont typeface="Arial"/>
              <a:buChar char="•"/>
            </a:pPr>
            <a:r>
              <a:rPr lang="en-US" sz="3199" spc="195">
                <a:solidFill>
                  <a:srgbClr val="303238"/>
                </a:solidFill>
                <a:latin typeface="Poppins"/>
                <a:ea typeface="Poppins"/>
                <a:cs typeface="Poppins"/>
                <a:sym typeface="Poppins"/>
              </a:rPr>
              <a:t>Profitability analysis: The corresponding product and total quantity sold is displayed and revenue is shown as a line.</a:t>
            </a:r>
          </a:p>
          <a:p>
            <a:pPr algn="l" marL="690879" indent="-345439" lvl="1">
              <a:lnSpc>
                <a:spcPts val="5055"/>
              </a:lnSpc>
              <a:buFont typeface="Arial"/>
              <a:buChar char="•"/>
            </a:pPr>
            <a:r>
              <a:rPr lang="en-US" sz="3199" spc="195">
                <a:solidFill>
                  <a:srgbClr val="303238"/>
                </a:solidFill>
                <a:latin typeface="Poppins"/>
                <a:ea typeface="Poppins"/>
                <a:cs typeface="Poppins"/>
                <a:sym typeface="Poppins"/>
              </a:rPr>
              <a:t>Category analysis: The computers category is the most sold and desktops subcategory is the highest.</a:t>
            </a:r>
          </a:p>
          <a:p>
            <a:pPr algn="l" marL="690879" indent="-345439" lvl="1">
              <a:lnSpc>
                <a:spcPts val="5055"/>
              </a:lnSpc>
              <a:buFont typeface="Arial"/>
              <a:buChar char="•"/>
            </a:pPr>
            <a:r>
              <a:rPr lang="en-US" sz="3199" spc="195">
                <a:solidFill>
                  <a:srgbClr val="303238"/>
                </a:solidFill>
                <a:latin typeface="Poppins"/>
                <a:ea typeface="Poppins"/>
                <a:cs typeface="Poppins"/>
                <a:sym typeface="Poppins"/>
              </a:rPr>
              <a:t>Based on years operational years, 15 years range has the most sold of 18000 products.</a:t>
            </a:r>
          </a:p>
          <a:p>
            <a:pPr algn="l" marL="690879" indent="-345439" lvl="1">
              <a:lnSpc>
                <a:spcPts val="5055"/>
              </a:lnSpc>
              <a:buFont typeface="Arial"/>
              <a:buChar char="•"/>
            </a:pPr>
            <a:r>
              <a:rPr lang="en-US" sz="3199" spc="195">
                <a:solidFill>
                  <a:srgbClr val="303238"/>
                </a:solidFill>
                <a:latin typeface="Poppins"/>
                <a:ea typeface="Poppins"/>
                <a:cs typeface="Poppins"/>
                <a:sym typeface="Poppins"/>
              </a:rPr>
              <a:t>Geographical analysis: USA is the most high performing region.</a:t>
            </a:r>
          </a:p>
          <a:p>
            <a:pPr algn="l">
              <a:lnSpc>
                <a:spcPts val="5055"/>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5544954" y="-3570980"/>
            <a:ext cx="7622667" cy="8229600"/>
          </a:xfrm>
          <a:custGeom>
            <a:avLst/>
            <a:gdLst/>
            <a:ahLst/>
            <a:cxnLst/>
            <a:rect r="r" b="b" t="t" l="l"/>
            <a:pathLst>
              <a:path h="8229600" w="7622667">
                <a:moveTo>
                  <a:pt x="0" y="0"/>
                </a:moveTo>
                <a:lnTo>
                  <a:pt x="7622667" y="0"/>
                </a:lnTo>
                <a:lnTo>
                  <a:pt x="7622667"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16273859" y="3142066"/>
            <a:ext cx="4028282" cy="8229600"/>
          </a:xfrm>
          <a:custGeom>
            <a:avLst/>
            <a:gdLst/>
            <a:ahLst/>
            <a:cxnLst/>
            <a:rect r="r" b="b" t="t" l="l"/>
            <a:pathLst>
              <a:path h="8229600" w="4028282">
                <a:moveTo>
                  <a:pt x="0" y="0"/>
                </a:moveTo>
                <a:lnTo>
                  <a:pt x="4028282" y="0"/>
                </a:lnTo>
                <a:lnTo>
                  <a:pt x="4028282" y="8229600"/>
                </a:lnTo>
                <a:lnTo>
                  <a:pt x="0" y="8229600"/>
                </a:lnTo>
                <a:lnTo>
                  <a:pt x="0" y="0"/>
                </a:lnTo>
                <a:close/>
              </a:path>
            </a:pathLst>
          </a:custGeom>
          <a:blipFill>
            <a:blip r:embed="rId4"/>
            <a:stretch>
              <a:fillRect l="0" t="0" r="0" b="0"/>
            </a:stretch>
          </a:blipFill>
        </p:spPr>
      </p:sp>
      <p:sp>
        <p:nvSpPr>
          <p:cNvPr name="TextBox 5" id="5"/>
          <p:cNvSpPr txBox="true"/>
          <p:nvPr/>
        </p:nvSpPr>
        <p:spPr>
          <a:xfrm rot="0">
            <a:off x="6069903" y="2736850"/>
            <a:ext cx="6148195" cy="5194301"/>
          </a:xfrm>
          <a:prstGeom prst="rect">
            <a:avLst/>
          </a:prstGeom>
        </p:spPr>
        <p:txBody>
          <a:bodyPr anchor="t" rtlCol="false" tIns="0" lIns="0" bIns="0" rIns="0">
            <a:spAutoFit/>
          </a:bodyPr>
          <a:lstStyle/>
          <a:p>
            <a:pPr algn="ctr">
              <a:lnSpc>
                <a:spcPts val="20000"/>
              </a:lnSpc>
            </a:pPr>
            <a:r>
              <a:rPr lang="en-US" sz="20000">
                <a:solidFill>
                  <a:srgbClr val="303238"/>
                </a:solidFill>
                <a:latin typeface="Railey"/>
                <a:ea typeface="Railey"/>
                <a:cs typeface="Railey"/>
                <a:sym typeface="Railey"/>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DAGNGW6et0E</dc:identifier>
  <dcterms:modified xsi:type="dcterms:W3CDTF">2011-08-01T06:04:30Z</dcterms:modified>
  <cp:revision>1</cp:revision>
  <dc:title>Group Project</dc:title>
</cp:coreProperties>
</file>

<file path=docProps/thumbnail.jpeg>
</file>